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Noto Sans" panose="020B0502040504020204" pitchFamily="3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5D99D-1528-4BFB-BEB9-B821E3E66B3B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22719-ED38-43F3-9923-AF14A784E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41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22719-ED38-43F3-9923-AF14A784EC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64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05" r="-160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43386" y="1787525"/>
            <a:ext cx="14401228" cy="7812666"/>
          </a:xfrm>
          <a:custGeom>
            <a:avLst/>
            <a:gdLst/>
            <a:ahLst/>
            <a:cxnLst/>
            <a:rect l="l" t="t" r="r" b="b"/>
            <a:pathLst>
              <a:path w="14401228" h="7812666">
                <a:moveTo>
                  <a:pt x="0" y="0"/>
                </a:moveTo>
                <a:lnTo>
                  <a:pt x="14401228" y="0"/>
                </a:lnTo>
                <a:lnTo>
                  <a:pt x="14401228" y="7812666"/>
                </a:lnTo>
                <a:lnTo>
                  <a:pt x="0" y="7812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23925"/>
            <a:ext cx="499110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Minh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họa</a:t>
            </a:r>
            <a:endParaRPr lang="en-US" sz="5000" dirty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1406" y="1028700"/>
            <a:ext cx="14905188" cy="8402800"/>
          </a:xfrm>
          <a:custGeom>
            <a:avLst/>
            <a:gdLst/>
            <a:ahLst/>
            <a:cxnLst/>
            <a:rect l="l" t="t" r="r" b="b"/>
            <a:pathLst>
              <a:path w="14905188" h="8402800">
                <a:moveTo>
                  <a:pt x="0" y="0"/>
                </a:moveTo>
                <a:lnTo>
                  <a:pt x="14905188" y="0"/>
                </a:lnTo>
                <a:lnTo>
                  <a:pt x="14905188" y="8402800"/>
                </a:lnTo>
                <a:lnTo>
                  <a:pt x="0" y="840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2098" y="169590"/>
            <a:ext cx="14941821" cy="7452233"/>
          </a:xfrm>
          <a:custGeom>
            <a:avLst/>
            <a:gdLst/>
            <a:ahLst/>
            <a:cxnLst/>
            <a:rect l="l" t="t" r="r" b="b"/>
            <a:pathLst>
              <a:path w="14941821" h="7452233">
                <a:moveTo>
                  <a:pt x="0" y="0"/>
                </a:moveTo>
                <a:lnTo>
                  <a:pt x="14941821" y="0"/>
                </a:lnTo>
                <a:lnTo>
                  <a:pt x="14941821" y="7452233"/>
                </a:lnTo>
                <a:lnTo>
                  <a:pt x="0" y="7452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7986123"/>
            <a:ext cx="18026017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Cuối cùng bộ phân loại miền sẽ không thể phân loại được đặc trưng từ hai miền dữ liệu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04794" y="2689763"/>
            <a:ext cx="12117218" cy="2453737"/>
          </a:xfrm>
          <a:custGeom>
            <a:avLst/>
            <a:gdLst/>
            <a:ahLst/>
            <a:cxnLst/>
            <a:rect l="l" t="t" r="r" b="b"/>
            <a:pathLst>
              <a:path w="12117218" h="2453737">
                <a:moveTo>
                  <a:pt x="0" y="0"/>
                </a:moveTo>
                <a:lnTo>
                  <a:pt x="12117218" y="0"/>
                </a:lnTo>
                <a:lnTo>
                  <a:pt x="12117218" y="2453737"/>
                </a:lnTo>
                <a:lnTo>
                  <a:pt x="0" y="2453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52944" y="5448075"/>
            <a:ext cx="15376987" cy="2893504"/>
          </a:xfrm>
          <a:custGeom>
            <a:avLst/>
            <a:gdLst/>
            <a:ahLst/>
            <a:cxnLst/>
            <a:rect l="l" t="t" r="r" b="b"/>
            <a:pathLst>
              <a:path w="15376987" h="2893504">
                <a:moveTo>
                  <a:pt x="0" y="0"/>
                </a:moveTo>
                <a:lnTo>
                  <a:pt x="15376987" y="0"/>
                </a:lnTo>
                <a:lnTo>
                  <a:pt x="15376987" y="2893504"/>
                </a:lnTo>
                <a:lnTo>
                  <a:pt x="0" y="2893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475" b="-34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79303" y="8341579"/>
            <a:ext cx="15633963" cy="1407057"/>
          </a:xfrm>
          <a:custGeom>
            <a:avLst/>
            <a:gdLst/>
            <a:ahLst/>
            <a:cxnLst/>
            <a:rect l="l" t="t" r="r" b="b"/>
            <a:pathLst>
              <a:path w="15633963" h="1407057">
                <a:moveTo>
                  <a:pt x="0" y="0"/>
                </a:moveTo>
                <a:lnTo>
                  <a:pt x="15633964" y="0"/>
                </a:lnTo>
                <a:lnTo>
                  <a:pt x="15633964" y="1407057"/>
                </a:lnTo>
                <a:lnTo>
                  <a:pt x="0" y="1407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10224" y="506143"/>
            <a:ext cx="1743037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Một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vài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kết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quả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minh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họa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của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phương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pháp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này</a:t>
            </a:r>
            <a:endParaRPr lang="en-US" sz="5000" dirty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2017" y="2551320"/>
            <a:ext cx="11301259" cy="6173313"/>
          </a:xfrm>
          <a:custGeom>
            <a:avLst/>
            <a:gdLst/>
            <a:ahLst/>
            <a:cxnLst/>
            <a:rect l="l" t="t" r="r" b="b"/>
            <a:pathLst>
              <a:path w="11301259" h="6173313">
                <a:moveTo>
                  <a:pt x="0" y="0"/>
                </a:moveTo>
                <a:lnTo>
                  <a:pt x="11301259" y="0"/>
                </a:lnTo>
                <a:lnTo>
                  <a:pt x="11301259" y="6173313"/>
                </a:lnTo>
                <a:lnTo>
                  <a:pt x="0" y="6173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295228" y="3328084"/>
            <a:ext cx="5472343" cy="5396549"/>
          </a:xfrm>
          <a:custGeom>
            <a:avLst/>
            <a:gdLst/>
            <a:ahLst/>
            <a:cxnLst/>
            <a:rect l="l" t="t" r="r" b="b"/>
            <a:pathLst>
              <a:path w="5472343" h="5396549">
                <a:moveTo>
                  <a:pt x="0" y="0"/>
                </a:moveTo>
                <a:lnTo>
                  <a:pt x="5472343" y="0"/>
                </a:lnTo>
                <a:lnTo>
                  <a:pt x="5472343" y="5396549"/>
                </a:lnTo>
                <a:lnTo>
                  <a:pt x="0" y="5396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44297" y="923925"/>
            <a:ext cx="12976503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Cách chọn tham số lambda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5564" y="1902242"/>
            <a:ext cx="16976872" cy="7356058"/>
          </a:xfrm>
          <a:custGeom>
            <a:avLst/>
            <a:gdLst/>
            <a:ahLst/>
            <a:cxnLst/>
            <a:rect l="l" t="t" r="r" b="b"/>
            <a:pathLst>
              <a:path w="16976872" h="7356058">
                <a:moveTo>
                  <a:pt x="0" y="0"/>
                </a:moveTo>
                <a:lnTo>
                  <a:pt x="16976872" y="0"/>
                </a:lnTo>
                <a:lnTo>
                  <a:pt x="16976872" y="7356058"/>
                </a:lnTo>
                <a:lnTo>
                  <a:pt x="0" y="7356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87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867400" y="165100"/>
            <a:ext cx="6324600" cy="838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Demo Code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52500"/>
            <a:ext cx="5448300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Class GRL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488" y="2868347"/>
            <a:ext cx="18121023" cy="5436307"/>
          </a:xfrm>
          <a:custGeom>
            <a:avLst/>
            <a:gdLst/>
            <a:ahLst/>
            <a:cxnLst/>
            <a:rect l="l" t="t" r="r" b="b"/>
            <a:pathLst>
              <a:path w="18121023" h="5436307">
                <a:moveTo>
                  <a:pt x="0" y="0"/>
                </a:moveTo>
                <a:lnTo>
                  <a:pt x="18121024" y="0"/>
                </a:lnTo>
                <a:lnTo>
                  <a:pt x="18121024" y="5436307"/>
                </a:lnTo>
                <a:lnTo>
                  <a:pt x="0" y="5436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029200" y="165100"/>
            <a:ext cx="762000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Demo Code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229951"/>
            <a:ext cx="7620000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  Class </a:t>
            </a:r>
            <a:r>
              <a:rPr lang="en-US" sz="3999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FeatureExtractor</a:t>
            </a:r>
            <a:endParaRPr lang="en-US" sz="3999" dirty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4767" y="2472438"/>
            <a:ext cx="17014575" cy="6639254"/>
          </a:xfrm>
          <a:custGeom>
            <a:avLst/>
            <a:gdLst/>
            <a:ahLst/>
            <a:cxnLst/>
            <a:rect l="l" t="t" r="r" b="b"/>
            <a:pathLst>
              <a:path w="17014575" h="6639254">
                <a:moveTo>
                  <a:pt x="0" y="0"/>
                </a:moveTo>
                <a:lnTo>
                  <a:pt x="17014575" y="0"/>
                </a:lnTo>
                <a:lnTo>
                  <a:pt x="17014575" y="6639254"/>
                </a:lnTo>
                <a:lnTo>
                  <a:pt x="0" y="6639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334000" y="165100"/>
            <a:ext cx="731520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Demo Code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229951"/>
            <a:ext cx="6934200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Class </a:t>
            </a:r>
            <a:r>
              <a:rPr lang="en-US" sz="3999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LabelClassifier</a:t>
            </a:r>
            <a:endParaRPr lang="en-US" sz="3999" dirty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1000" y="2529027"/>
            <a:ext cx="16442109" cy="7050553"/>
          </a:xfrm>
          <a:custGeom>
            <a:avLst/>
            <a:gdLst/>
            <a:ahLst/>
            <a:cxnLst/>
            <a:rect l="l" t="t" r="r" b="b"/>
            <a:pathLst>
              <a:path w="16442109" h="7050553">
                <a:moveTo>
                  <a:pt x="0" y="0"/>
                </a:moveTo>
                <a:lnTo>
                  <a:pt x="16442109" y="0"/>
                </a:lnTo>
                <a:lnTo>
                  <a:pt x="16442109" y="7050552"/>
                </a:lnTo>
                <a:lnTo>
                  <a:pt x="0" y="7050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343400" y="165100"/>
            <a:ext cx="914400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Demo Code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229951"/>
            <a:ext cx="7162800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Class </a:t>
            </a:r>
            <a:r>
              <a:rPr lang="en-US" sz="3999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DomainClassifier</a:t>
            </a:r>
            <a:endParaRPr lang="en-US" sz="3999" dirty="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01666" y="1909401"/>
            <a:ext cx="13484668" cy="7866056"/>
          </a:xfrm>
          <a:custGeom>
            <a:avLst/>
            <a:gdLst/>
            <a:ahLst/>
            <a:cxnLst/>
            <a:rect l="l" t="t" r="r" b="b"/>
            <a:pathLst>
              <a:path w="13484668" h="7866056">
                <a:moveTo>
                  <a:pt x="0" y="0"/>
                </a:moveTo>
                <a:lnTo>
                  <a:pt x="13484668" y="0"/>
                </a:lnTo>
                <a:lnTo>
                  <a:pt x="13484668" y="7866056"/>
                </a:lnTo>
                <a:lnTo>
                  <a:pt x="0" y="7866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191000" y="165100"/>
            <a:ext cx="952500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Demo Code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080554"/>
            <a:ext cx="602953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Class DANN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20350" y="2690685"/>
            <a:ext cx="12247300" cy="6567615"/>
          </a:xfrm>
          <a:custGeom>
            <a:avLst/>
            <a:gdLst/>
            <a:ahLst/>
            <a:cxnLst/>
            <a:rect l="l" t="t" r="r" b="b"/>
            <a:pathLst>
              <a:path w="12247300" h="6567615">
                <a:moveTo>
                  <a:pt x="0" y="0"/>
                </a:moveTo>
                <a:lnTo>
                  <a:pt x="12247300" y="0"/>
                </a:lnTo>
                <a:lnTo>
                  <a:pt x="12247300" y="6567615"/>
                </a:lnTo>
                <a:lnTo>
                  <a:pt x="0" y="656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33450"/>
            <a:ext cx="7581900" cy="77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01"/>
              </a:lnSpc>
              <a:spcBef>
                <a:spcPct val="0"/>
              </a:spcBef>
            </a:pPr>
            <a:r>
              <a:rPr lang="en-US" sz="4644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Học </a:t>
            </a:r>
            <a:r>
              <a:rPr lang="en-US" sz="4644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thích</a:t>
            </a:r>
            <a:r>
              <a:rPr lang="en-US" sz="4644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4644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ứng</a:t>
            </a:r>
            <a:r>
              <a:rPr lang="en-US" sz="4644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4644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miền</a:t>
            </a:r>
            <a:r>
              <a:rPr lang="en-US" sz="4644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4644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là</a:t>
            </a:r>
            <a:r>
              <a:rPr lang="en-US" sz="4644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4644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gì</a:t>
            </a:r>
            <a:r>
              <a:rPr lang="en-US" sz="4644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6612" y="0"/>
            <a:ext cx="18661224" cy="10287000"/>
          </a:xfrm>
          <a:custGeom>
            <a:avLst/>
            <a:gdLst/>
            <a:ahLst/>
            <a:cxnLst/>
            <a:rect l="l" t="t" r="r" b="b"/>
            <a:pathLst>
              <a:path w="18661224" h="10287000">
                <a:moveTo>
                  <a:pt x="0" y="0"/>
                </a:moveTo>
                <a:lnTo>
                  <a:pt x="18661224" y="0"/>
                </a:lnTo>
                <a:lnTo>
                  <a:pt x="186612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5680" y="2056803"/>
            <a:ext cx="15856639" cy="7446816"/>
          </a:xfrm>
          <a:custGeom>
            <a:avLst/>
            <a:gdLst/>
            <a:ahLst/>
            <a:cxnLst/>
            <a:rect l="l" t="t" r="r" b="b"/>
            <a:pathLst>
              <a:path w="15856639" h="7446816">
                <a:moveTo>
                  <a:pt x="0" y="0"/>
                </a:moveTo>
                <a:lnTo>
                  <a:pt x="15856640" y="0"/>
                </a:lnTo>
                <a:lnTo>
                  <a:pt x="15856640" y="7446816"/>
                </a:lnTo>
                <a:lnTo>
                  <a:pt x="0" y="744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08" r="-59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52500"/>
            <a:ext cx="1064401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Vấn đề lệch miền (Domain Shift Problem)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31950"/>
            <a:ext cx="9248080" cy="7626350"/>
          </a:xfrm>
          <a:custGeom>
            <a:avLst/>
            <a:gdLst/>
            <a:ahLst/>
            <a:cxnLst/>
            <a:rect l="l" t="t" r="r" b="b"/>
            <a:pathLst>
              <a:path w="9248080" h="7626350">
                <a:moveTo>
                  <a:pt x="0" y="0"/>
                </a:moveTo>
                <a:lnTo>
                  <a:pt x="9248080" y="0"/>
                </a:lnTo>
                <a:lnTo>
                  <a:pt x="9248080" y="7626350"/>
                </a:lnTo>
                <a:lnTo>
                  <a:pt x="0" y="7626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" r="-1423" b="-13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286802" y="7125835"/>
            <a:ext cx="9972498" cy="2132465"/>
          </a:xfrm>
          <a:custGeom>
            <a:avLst/>
            <a:gdLst/>
            <a:ahLst/>
            <a:cxnLst/>
            <a:rect l="l" t="t" r="r" b="b"/>
            <a:pathLst>
              <a:path w="9972498" h="2132465">
                <a:moveTo>
                  <a:pt x="0" y="0"/>
                </a:moveTo>
                <a:lnTo>
                  <a:pt x="9972498" y="0"/>
                </a:lnTo>
                <a:lnTo>
                  <a:pt x="9972498" y="2132465"/>
                </a:lnTo>
                <a:lnTo>
                  <a:pt x="0" y="2132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0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52500"/>
            <a:ext cx="6258102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Demo code MNIST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27644" y="1325631"/>
            <a:ext cx="10432712" cy="7635738"/>
          </a:xfrm>
          <a:custGeom>
            <a:avLst/>
            <a:gdLst/>
            <a:ahLst/>
            <a:cxnLst/>
            <a:rect l="l" t="t" r="r" b="b"/>
            <a:pathLst>
              <a:path w="10432712" h="7635738">
                <a:moveTo>
                  <a:pt x="0" y="0"/>
                </a:moveTo>
                <a:lnTo>
                  <a:pt x="10432712" y="0"/>
                </a:lnTo>
                <a:lnTo>
                  <a:pt x="10432712" y="7635738"/>
                </a:lnTo>
                <a:lnTo>
                  <a:pt x="0" y="7635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52488" y="349250"/>
            <a:ext cx="9510712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Tại</a:t>
            </a:r>
            <a:r>
              <a:rPr lang="en-US" sz="3999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sao</a:t>
            </a:r>
            <a:r>
              <a:rPr lang="en-US" sz="3999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lại</a:t>
            </a:r>
            <a:r>
              <a:rPr lang="en-US" sz="3999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xảy</a:t>
            </a:r>
            <a:r>
              <a:rPr lang="en-US" sz="3999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ra</a:t>
            </a:r>
            <a:r>
              <a:rPr lang="en-US" sz="3999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hiện</a:t>
            </a:r>
            <a:r>
              <a:rPr lang="en-US" sz="3999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tượng</a:t>
            </a:r>
            <a:r>
              <a:rPr lang="en-US" sz="3999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này</a:t>
            </a:r>
            <a:r>
              <a:rPr lang="en-US" sz="3999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2060" y="2389309"/>
            <a:ext cx="14883879" cy="7274496"/>
          </a:xfrm>
          <a:custGeom>
            <a:avLst/>
            <a:gdLst/>
            <a:ahLst/>
            <a:cxnLst/>
            <a:rect l="l" t="t" r="r" b="b"/>
            <a:pathLst>
              <a:path w="14883879" h="7274496">
                <a:moveTo>
                  <a:pt x="0" y="0"/>
                </a:moveTo>
                <a:lnTo>
                  <a:pt x="14883880" y="0"/>
                </a:lnTo>
                <a:lnTo>
                  <a:pt x="14883880" y="7274496"/>
                </a:lnTo>
                <a:lnTo>
                  <a:pt x="0" y="727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23925"/>
            <a:ext cx="1291590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Ảnh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minh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họa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trên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không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gian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2D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96093" y="1334572"/>
            <a:ext cx="13895814" cy="8650144"/>
          </a:xfrm>
          <a:custGeom>
            <a:avLst/>
            <a:gdLst/>
            <a:ahLst/>
            <a:cxnLst/>
            <a:rect l="l" t="t" r="r" b="b"/>
            <a:pathLst>
              <a:path w="13895814" h="8650144">
                <a:moveTo>
                  <a:pt x="0" y="0"/>
                </a:moveTo>
                <a:lnTo>
                  <a:pt x="13895814" y="0"/>
                </a:lnTo>
                <a:lnTo>
                  <a:pt x="13895814" y="8650144"/>
                </a:lnTo>
                <a:lnTo>
                  <a:pt x="0" y="8650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86348" y="655122"/>
            <a:ext cx="11481852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Ảnh</a:t>
            </a:r>
            <a:r>
              <a:rPr lang="en-US" sz="3999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minh</a:t>
            </a:r>
            <a:r>
              <a:rPr lang="en-US" sz="3999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họa</a:t>
            </a:r>
            <a:r>
              <a:rPr lang="en-US" sz="3999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trên</a:t>
            </a:r>
            <a:r>
              <a:rPr lang="en-US" sz="3999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không</a:t>
            </a:r>
            <a:r>
              <a:rPr lang="en-US" sz="3999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gian</a:t>
            </a:r>
            <a:r>
              <a:rPr lang="en-US" sz="3999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2D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0814" y="1880949"/>
            <a:ext cx="17652604" cy="7171730"/>
          </a:xfrm>
          <a:custGeom>
            <a:avLst/>
            <a:gdLst/>
            <a:ahLst/>
            <a:cxnLst/>
            <a:rect l="l" t="t" r="r" b="b"/>
            <a:pathLst>
              <a:path w="17652604" h="7171730">
                <a:moveTo>
                  <a:pt x="0" y="0"/>
                </a:moveTo>
                <a:lnTo>
                  <a:pt x="17652604" y="0"/>
                </a:lnTo>
                <a:lnTo>
                  <a:pt x="17652604" y="7171730"/>
                </a:lnTo>
                <a:lnTo>
                  <a:pt x="0" y="7171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6611" y="1714500"/>
            <a:ext cx="17931389" cy="7957054"/>
          </a:xfrm>
          <a:custGeom>
            <a:avLst/>
            <a:gdLst/>
            <a:ahLst/>
            <a:cxnLst/>
            <a:rect l="l" t="t" r="r" b="b"/>
            <a:pathLst>
              <a:path w="17931389" h="7957054">
                <a:moveTo>
                  <a:pt x="0" y="0"/>
                </a:moveTo>
                <a:lnTo>
                  <a:pt x="17931389" y="0"/>
                </a:lnTo>
                <a:lnTo>
                  <a:pt x="17931389" y="7957054"/>
                </a:lnTo>
                <a:lnTo>
                  <a:pt x="0" y="7957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52500"/>
            <a:ext cx="16902689" cy="76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Giới</a:t>
            </a:r>
            <a:r>
              <a:rPr lang="en-US" sz="45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thiệu</a:t>
            </a:r>
            <a:r>
              <a:rPr lang="en-US" sz="45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về</a:t>
            </a:r>
            <a:r>
              <a:rPr lang="en-US" sz="450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DANN (Domain-Adversarial Neural Networks)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109</Words>
  <Application>Microsoft Office PowerPoint</Application>
  <PresentationFormat>Custom</PresentationFormat>
  <Paragraphs>22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Noto Sans</vt:lpstr>
      <vt:lpstr>Calibri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</dc:title>
  <cp:lastModifiedBy>bùi kim</cp:lastModifiedBy>
  <cp:revision>6</cp:revision>
  <dcterms:created xsi:type="dcterms:W3CDTF">2006-08-16T00:00:00Z</dcterms:created>
  <dcterms:modified xsi:type="dcterms:W3CDTF">2025-11-30T14:48:43Z</dcterms:modified>
  <dc:identifier>DAG6FedcuTQ</dc:identifier>
</cp:coreProperties>
</file>